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1D06-BF39-4329-A5E1-AFCCFAC3A273}" type="datetimeFigureOut">
              <a:rPr lang="cs-CZ" smtClean="0"/>
              <a:pPr/>
              <a:t>19.6.2015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0A76-DE9E-49D4-94B0-EBA503926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Zastoupení žen </a:t>
            </a:r>
            <a:br>
              <a:rPr lang="cs-CZ" dirty="0" smtClean="0"/>
            </a:br>
            <a:r>
              <a:rPr lang="cs-CZ" dirty="0" smtClean="0"/>
              <a:t>ve vedení českých médií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HlidaciPes.org</a:t>
            </a:r>
            <a:endParaRPr lang="cs-CZ" dirty="0"/>
          </a:p>
        </p:txBody>
      </p:sp>
      <p:pic>
        <p:nvPicPr>
          <p:cNvPr id="1026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861048"/>
            <a:ext cx="3162300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827584" y="98072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Ženy ve světě řídí či řídily nejvlivnější média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2276872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b="1" dirty="0" smtClean="0"/>
              <a:t>V čele prestižního světového týdeníku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Economist</a:t>
            </a:r>
            <a:r>
              <a:rPr lang="cs-CZ" b="1" dirty="0" smtClean="0"/>
              <a:t> stojí žena. </a:t>
            </a:r>
            <a:br>
              <a:rPr lang="cs-CZ" b="1" dirty="0" smtClean="0"/>
            </a:b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 Od tohoto léta bude žena vést i britský </a:t>
            </a:r>
            <a:r>
              <a:rPr lang="cs-CZ" b="1" dirty="0" err="1" smtClean="0"/>
              <a:t>Guardian</a:t>
            </a:r>
            <a:r>
              <a:rPr lang="cs-CZ" b="1" dirty="0" smtClean="0"/>
              <a:t>. </a:t>
            </a:r>
            <a:br>
              <a:rPr lang="cs-CZ" b="1" dirty="0" smtClean="0"/>
            </a:br>
            <a:endParaRPr lang="cs-CZ" b="1" dirty="0" smtClean="0"/>
          </a:p>
          <a:p>
            <a:pPr>
              <a:buFontTx/>
              <a:buChar char="-"/>
            </a:pPr>
            <a:r>
              <a:rPr lang="cs-CZ" b="1" dirty="0"/>
              <a:t> </a:t>
            </a:r>
            <a:r>
              <a:rPr lang="cs-CZ" b="1" dirty="0" smtClean="0"/>
              <a:t>Šéfredaktorky již řídily New York </a:t>
            </a:r>
            <a:r>
              <a:rPr lang="cs-CZ" b="1" dirty="0" err="1" smtClean="0"/>
              <a:t>Times</a:t>
            </a:r>
            <a:r>
              <a:rPr lang="cs-CZ" b="1" dirty="0" smtClean="0"/>
              <a:t>, </a:t>
            </a:r>
            <a:r>
              <a:rPr lang="cs-CZ" b="1" dirty="0" err="1" smtClean="0"/>
              <a:t>Le</a:t>
            </a:r>
            <a:r>
              <a:rPr lang="cs-CZ" b="1" dirty="0" smtClean="0"/>
              <a:t> Monde, </a:t>
            </a:r>
            <a:r>
              <a:rPr lang="cs-CZ" b="1" dirty="0" err="1" smtClean="0"/>
              <a:t>Time</a:t>
            </a:r>
            <a:r>
              <a:rPr lang="cs-CZ" b="1" dirty="0" smtClean="0"/>
              <a:t> či </a:t>
            </a:r>
            <a:r>
              <a:rPr lang="cs-CZ" b="1" dirty="0" err="1" smtClean="0"/>
              <a:t>Newsweek</a:t>
            </a:r>
            <a:r>
              <a:rPr lang="cs-CZ" b="1" dirty="0" smtClean="0"/>
              <a:t>.</a:t>
            </a:r>
            <a:br>
              <a:rPr lang="cs-CZ" b="1" dirty="0" smtClean="0"/>
            </a:b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 Na sousedním Slovensku vedou ženy-šéfredaktorky nejvýznamnější deníky Pravda, SME či </a:t>
            </a:r>
            <a:r>
              <a:rPr lang="cs-CZ" b="1" dirty="0" err="1" smtClean="0"/>
              <a:t>Hospodárske</a:t>
            </a:r>
            <a:r>
              <a:rPr lang="cs-CZ" b="1" dirty="0" smtClean="0"/>
              <a:t> noviny.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115616" y="184482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Mezi čtyřmi desítkami novinářů, kteří mají největší vliv na to, co se dočtete v šesti největších tuzemských denících, figurují jen </a:t>
            </a:r>
            <a:r>
              <a:rPr lang="cs-CZ" dirty="0" smtClean="0"/>
              <a:t>tři </a:t>
            </a:r>
            <a:r>
              <a:rPr lang="cs-CZ" dirty="0" smtClean="0"/>
              <a:t>ženy.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U nás zpravodajská média ovládají prakticky zcela muži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350100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7,5 </a:t>
            </a:r>
            <a:r>
              <a:rPr lang="en-US" sz="4800" dirty="0" smtClean="0"/>
              <a:t>%</a:t>
            </a:r>
            <a:r>
              <a:rPr lang="cs-CZ" sz="4800" dirty="0" smtClean="0"/>
              <a:t> žen ve vedení deníků</a:t>
            </a:r>
            <a:endParaRPr lang="cs-CZ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2" y="980727"/>
          <a:ext cx="7848875" cy="3878685"/>
        </p:xfrm>
        <a:graphic>
          <a:graphicData uri="http://schemas.openxmlformats.org/drawingml/2006/table">
            <a:tbl>
              <a:tblPr/>
              <a:tblGrid>
                <a:gridCol w="1569775"/>
                <a:gridCol w="1569775"/>
                <a:gridCol w="1569775"/>
                <a:gridCol w="1569775"/>
                <a:gridCol w="1569775"/>
              </a:tblGrid>
              <a:tr h="1078555">
                <a:tc>
                  <a:txBody>
                    <a:bodyPr/>
                    <a:lstStyle/>
                    <a:p>
                      <a:r>
                        <a:rPr lang="cs-CZ" sz="1700" b="1" dirty="0"/>
                        <a:t>Muži/ženy</a:t>
                      </a:r>
                      <a:endParaRPr lang="cs-CZ" sz="1700" dirty="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Šéfredaktor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Zástupci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Šéfové zprav. rubrik a koment.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Šéfeditoři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63">
                <a:tc>
                  <a:txBody>
                    <a:bodyPr/>
                    <a:lstStyle/>
                    <a:p>
                      <a:r>
                        <a:rPr lang="cs-CZ" sz="1700" b="1"/>
                        <a:t>MF Dnes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1/0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3/1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63">
                <a:tc>
                  <a:txBody>
                    <a:bodyPr/>
                    <a:lstStyle/>
                    <a:p>
                      <a:r>
                        <a:rPr lang="cs-CZ" sz="1700" b="1" dirty="0"/>
                        <a:t>Právo</a:t>
                      </a:r>
                      <a:endParaRPr lang="cs-CZ" sz="1700" dirty="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1/0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4/0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 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 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657">
                <a:tc>
                  <a:txBody>
                    <a:bodyPr/>
                    <a:lstStyle/>
                    <a:p>
                      <a:r>
                        <a:rPr lang="cs-CZ" sz="1700" b="1"/>
                        <a:t>Hospodářské noviny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1/0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4/0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761">
                <a:tc>
                  <a:txBody>
                    <a:bodyPr/>
                    <a:lstStyle/>
                    <a:p>
                      <a:r>
                        <a:rPr lang="cs-CZ" sz="1700" b="1"/>
                        <a:t>Lidové noviny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1/0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Ředitel redakce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3/1</a:t>
                      </a:r>
                      <a:endParaRPr lang="cs-CZ" sz="1700" dirty="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4/0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63">
                <a:tc>
                  <a:txBody>
                    <a:bodyPr/>
                    <a:lstStyle/>
                    <a:p>
                      <a:r>
                        <a:rPr lang="cs-CZ" sz="1700" b="1"/>
                        <a:t>Deník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0/1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2/0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63">
                <a:tc>
                  <a:txBody>
                    <a:bodyPr/>
                    <a:lstStyle/>
                    <a:p>
                      <a:r>
                        <a:rPr lang="cs-CZ" sz="1700" b="1"/>
                        <a:t>Blesk</a:t>
                      </a:r>
                      <a:endParaRPr lang="cs-CZ" sz="1700"/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1/0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4/0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-</a:t>
                      </a:r>
                    </a:p>
                  </a:txBody>
                  <a:tcPr marL="88348" marR="88348" marT="44174" marB="4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9592" y="33265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Zastoupení žen ve vedení nejvlivnějších deníků 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6237312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Některá média v tiráži vedoucí rubrik ani </a:t>
            </a:r>
            <a:r>
              <a:rPr lang="cs-CZ" sz="1400" i="1" dirty="0" err="1" smtClean="0"/>
              <a:t>šéfeditory</a:t>
            </a:r>
            <a:r>
              <a:rPr lang="cs-CZ" sz="1400" i="1" dirty="0" smtClean="0"/>
              <a:t> neuvádějí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515719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Š</a:t>
            </a:r>
            <a:r>
              <a:rPr lang="cs-CZ" b="1" dirty="0" smtClean="0"/>
              <a:t>éfredaktorka centrální redakce regionálních mutací Deníku Marie </a:t>
            </a:r>
            <a:r>
              <a:rPr lang="cs-CZ" b="1" dirty="0" smtClean="0"/>
              <a:t>Dlouhá, </a:t>
            </a:r>
            <a:r>
              <a:rPr lang="cs-CZ" b="1" dirty="0" smtClean="0"/>
              <a:t>vedoucí ekonomické rubriky v MF Dnes Zuzana </a:t>
            </a:r>
            <a:r>
              <a:rPr lang="cs-CZ" b="1" dirty="0" smtClean="0"/>
              <a:t>Kubátová</a:t>
            </a:r>
            <a:r>
              <a:rPr lang="cs-CZ" b="1" dirty="0" smtClean="0"/>
              <a:t>, zahraniční rubriku LN vede Leona </a:t>
            </a:r>
            <a:r>
              <a:rPr lang="cs-CZ" b="1" dirty="0" err="1" smtClean="0"/>
              <a:t>Šlajchrtová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043608" y="1124744"/>
          <a:ext cx="6912770" cy="3168352"/>
        </p:xfrm>
        <a:graphic>
          <a:graphicData uri="http://schemas.openxmlformats.org/drawingml/2006/table">
            <a:tbl>
              <a:tblPr/>
              <a:tblGrid>
                <a:gridCol w="1382554"/>
                <a:gridCol w="1382554"/>
                <a:gridCol w="1382554"/>
                <a:gridCol w="1382554"/>
                <a:gridCol w="1382554"/>
              </a:tblGrid>
              <a:tr h="739282">
                <a:tc>
                  <a:txBody>
                    <a:bodyPr/>
                    <a:lstStyle/>
                    <a:p>
                      <a:r>
                        <a:rPr lang="cs-CZ" b="1" dirty="0"/>
                        <a:t>Muži/ženy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Šéfredaktor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Zástupci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Šéfové zprav. rubrik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Šéfeditoři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282">
                <a:tc>
                  <a:txBody>
                    <a:bodyPr/>
                    <a:lstStyle/>
                    <a:p>
                      <a:r>
                        <a:rPr lang="cs-CZ" b="1"/>
                        <a:t>iDnes.cz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Ředitelka redakce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447">
                <a:tc>
                  <a:txBody>
                    <a:bodyPr/>
                    <a:lstStyle/>
                    <a:p>
                      <a:r>
                        <a:rPr lang="cs-CZ" b="1"/>
                        <a:t>Aktuálně.cz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0/1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3/1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447">
                <a:tc>
                  <a:txBody>
                    <a:bodyPr/>
                    <a:lstStyle/>
                    <a:p>
                      <a:r>
                        <a:rPr lang="cs-CZ" b="1"/>
                        <a:t>Lidovky.cz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4/0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447">
                <a:tc>
                  <a:txBody>
                    <a:bodyPr/>
                    <a:lstStyle/>
                    <a:p>
                      <a:r>
                        <a:rPr lang="cs-CZ" b="1"/>
                        <a:t>Novinky.cz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447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iHNed</a:t>
                      </a:r>
                      <a:r>
                        <a:rPr lang="cs-CZ" b="1" dirty="0" smtClean="0"/>
                        <a:t>.</a:t>
                      </a:r>
                      <a:r>
                        <a:rPr lang="cs-CZ" b="1" dirty="0" err="1" smtClean="0"/>
                        <a:t>cz</a:t>
                      </a:r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1/0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3/0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03648" y="40466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Ženy ve vedení zpravodajských serverů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609329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Některá média v tiráži vedoucí rubrik ani </a:t>
            </a:r>
            <a:r>
              <a:rPr lang="cs-CZ" i="1" dirty="0" err="1" smtClean="0"/>
              <a:t>šéfeditory</a:t>
            </a:r>
            <a:r>
              <a:rPr lang="cs-CZ" i="1" dirty="0" smtClean="0"/>
              <a:t> neuvádějí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450912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Zuzana </a:t>
            </a:r>
            <a:r>
              <a:rPr lang="cs-CZ" b="1" dirty="0" err="1" smtClean="0"/>
              <a:t>Kleknerová</a:t>
            </a:r>
            <a:r>
              <a:rPr lang="cs-CZ" b="1" dirty="0" smtClean="0"/>
              <a:t>, zástupkyně šéfredaktora serveru Aktuálně.</a:t>
            </a:r>
            <a:r>
              <a:rPr lang="cs-CZ" b="1" dirty="0" err="1" smtClean="0"/>
              <a:t>cz</a:t>
            </a:r>
            <a:r>
              <a:rPr lang="cs-CZ" b="1" dirty="0" smtClean="0"/>
              <a:t> a šéfka zahraniční rubriky.</a:t>
            </a:r>
            <a:br>
              <a:rPr lang="cs-CZ" b="1" dirty="0" smtClean="0"/>
            </a:br>
            <a:r>
              <a:rPr lang="cs-CZ" b="1" dirty="0" smtClean="0"/>
              <a:t>Naděžda Petrová, ředitelka redakce </a:t>
            </a:r>
            <a:r>
              <a:rPr lang="cs-CZ" b="1" dirty="0" err="1" smtClean="0"/>
              <a:t>iDnes.cz</a:t>
            </a:r>
            <a:r>
              <a:rPr lang="cs-CZ" b="1" dirty="0" smtClean="0"/>
              <a:t> mající na starosti i obsah. Ivana </a:t>
            </a:r>
            <a:r>
              <a:rPr lang="cs-CZ" b="1" dirty="0" err="1" smtClean="0"/>
              <a:t>Kchimelová</a:t>
            </a:r>
            <a:r>
              <a:rPr lang="cs-CZ" b="1" dirty="0" smtClean="0"/>
              <a:t> vede všeobecné zpravodajství.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7541" y="2148840"/>
          <a:ext cx="8352930" cy="1737360"/>
        </p:xfrm>
        <a:graphic>
          <a:graphicData uri="http://schemas.openxmlformats.org/drawingml/2006/table">
            <a:tbl>
              <a:tblPr/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/>
                        <a:t>Muži/ženy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Šéfredaktor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Zástupci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Šéfové zprav. rubrik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Vedoucí vydání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Česká televize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3/0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3/0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TV Nova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FTV Prima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0/1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 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11560" y="76470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Ženy ve vedení zpravodajských redakcí televizí 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58112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Jitka </a:t>
            </a:r>
            <a:r>
              <a:rPr lang="cs-CZ" b="1" dirty="0" err="1" smtClean="0"/>
              <a:t>Obzinová</a:t>
            </a:r>
            <a:r>
              <a:rPr lang="cs-CZ" b="1" dirty="0" smtClean="0"/>
              <a:t> zastává  jeden ze dvou nejvyšších postů v českých médiích – šéfuje zpravodajství FTV Prima. 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403648" y="1828800"/>
          <a:ext cx="6408712" cy="2926080"/>
        </p:xfrm>
        <a:graphic>
          <a:graphicData uri="http://schemas.openxmlformats.org/drawingml/2006/table">
            <a:tbl>
              <a:tblPr/>
              <a:tblGrid>
                <a:gridCol w="1602178"/>
                <a:gridCol w="1602178"/>
                <a:gridCol w="1602178"/>
                <a:gridCol w="1602178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/>
                        <a:t>Muži/ženy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Šéfredaktor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Zástupci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Šéfeditoři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Respekt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Echo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2/1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Týden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4/0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3/1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Euro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3/0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Téma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Ekonom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Reportér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1/0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43608" y="76470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Ženy ve vedení zpravodajských týdeníků 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Hlídcí Pes\Hlídací Pe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2229222" cy="517018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827584" y="69269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Zastoupení žen ve vedení nejvýznamnějších tuzemských médií – deníků, zpravodajských serverů, televizního zpravodajství a názorových týdeníků:  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1840" y="270892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&lt;</a:t>
            </a:r>
            <a:r>
              <a:rPr lang="cs-CZ" sz="7200" dirty="0" smtClean="0"/>
              <a:t> 9</a:t>
            </a:r>
            <a:r>
              <a:rPr lang="en-US" sz="7200" dirty="0" smtClean="0"/>
              <a:t> </a:t>
            </a:r>
            <a:r>
              <a:rPr lang="en-US" sz="7200" dirty="0"/>
              <a:t>%</a:t>
            </a:r>
            <a:endParaRPr lang="cs-CZ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307</Words>
  <Application>Microsoft Office PowerPoint</Application>
  <PresentationFormat>Předvádění na obrazovce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Zastoupení žen  ve vedení českých médií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Economia,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Zastoupení žen  ve vedení českých médií</dc:title>
  <dc:creator>Windows User</dc:creator>
  <cp:lastModifiedBy>Windows User</cp:lastModifiedBy>
  <cp:revision>10</cp:revision>
  <dcterms:created xsi:type="dcterms:W3CDTF">2015-06-17T10:44:39Z</dcterms:created>
  <dcterms:modified xsi:type="dcterms:W3CDTF">2015-06-19T08:35:09Z</dcterms:modified>
</cp:coreProperties>
</file>